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B8CDCB1E-F6AF-46D3-A27C-65BE281BBEBE}">
          <p14:sldIdLst>
            <p14:sldId id="257"/>
          </p14:sldIdLst>
        </p14:section>
        <p14:section name="Example document" id="{252DAFF0-4DF5-4215-BD0D-7123E1F1A119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F2FF"/>
    <a:srgbClr val="F8F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9" autoAdjust="0"/>
    <p:restoredTop sz="94660"/>
  </p:normalViewPr>
  <p:slideViewPr>
    <p:cSldViewPr snapToGrid="0">
      <p:cViewPr varScale="1">
        <p:scale>
          <a:sx n="83" d="100"/>
          <a:sy n="83" d="100"/>
        </p:scale>
        <p:origin x="303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e Krumsvik" userId="685680fe-3df5-4797-be76-1578c7a8cd73" providerId="ADAL" clId="{A58034D6-BE0D-4E7E-9ACD-7460F811A1BC}"/>
    <pc:docChg chg="undo custSel modSld">
      <pc:chgData name="Hanne Krumsvik" userId="685680fe-3df5-4797-be76-1578c7a8cd73" providerId="ADAL" clId="{A58034D6-BE0D-4E7E-9ACD-7460F811A1BC}" dt="2026-04-28T06:16:38.376" v="29" actId="2711"/>
      <pc:docMkLst>
        <pc:docMk/>
      </pc:docMkLst>
      <pc:sldChg chg="modSp mod">
        <pc:chgData name="Hanne Krumsvik" userId="685680fe-3df5-4797-be76-1578c7a8cd73" providerId="ADAL" clId="{A58034D6-BE0D-4E7E-9ACD-7460F811A1BC}" dt="2026-04-28T06:16:17.613" v="28" actId="2711"/>
        <pc:sldMkLst>
          <pc:docMk/>
          <pc:sldMk cId="2492192102" sldId="257"/>
        </pc:sldMkLst>
        <pc:spChg chg="mod">
          <ac:chgData name="Hanne Krumsvik" userId="685680fe-3df5-4797-be76-1578c7a8cd73" providerId="ADAL" clId="{A58034D6-BE0D-4E7E-9ACD-7460F811A1BC}" dt="2026-04-28T06:16:17.613" v="28" actId="2711"/>
          <ac:spMkLst>
            <pc:docMk/>
            <pc:sldMk cId="2492192102" sldId="257"/>
            <ac:spMk id="2" creationId="{B9AEB6AC-1A4C-40FB-2D7B-853C3922BDBD}"/>
          </ac:spMkLst>
        </pc:spChg>
        <pc:spChg chg="mod">
          <ac:chgData name="Hanne Krumsvik" userId="685680fe-3df5-4797-be76-1578c7a8cd73" providerId="ADAL" clId="{A58034D6-BE0D-4E7E-9ACD-7460F811A1BC}" dt="2026-04-28T06:15:43.577" v="23" actId="20577"/>
          <ac:spMkLst>
            <pc:docMk/>
            <pc:sldMk cId="2492192102" sldId="257"/>
            <ac:spMk id="5" creationId="{E9E53E40-4F60-2C22-8AF4-C8F94266F31A}"/>
          </ac:spMkLst>
        </pc:spChg>
      </pc:sldChg>
      <pc:sldChg chg="modSp mod">
        <pc:chgData name="Hanne Krumsvik" userId="685680fe-3df5-4797-be76-1578c7a8cd73" providerId="ADAL" clId="{A58034D6-BE0D-4E7E-9ACD-7460F811A1BC}" dt="2026-04-28T06:16:38.376" v="29" actId="2711"/>
        <pc:sldMkLst>
          <pc:docMk/>
          <pc:sldMk cId="3359196911" sldId="258"/>
        </pc:sldMkLst>
        <pc:spChg chg="mod">
          <ac:chgData name="Hanne Krumsvik" userId="685680fe-3df5-4797-be76-1578c7a8cd73" providerId="ADAL" clId="{A58034D6-BE0D-4E7E-9ACD-7460F811A1BC}" dt="2026-04-28T06:16:38.376" v="29" actId="2711"/>
          <ac:spMkLst>
            <pc:docMk/>
            <pc:sldMk cId="3359196911" sldId="258"/>
            <ac:spMk id="2" creationId="{B9AEB6AC-1A4C-40FB-2D7B-853C3922BDBD}"/>
          </ac:spMkLst>
        </pc:spChg>
        <pc:spChg chg="mod">
          <ac:chgData name="Hanne Krumsvik" userId="685680fe-3df5-4797-be76-1578c7a8cd73" providerId="ADAL" clId="{A58034D6-BE0D-4E7E-9ACD-7460F811A1BC}" dt="2026-04-28T06:14:24.193" v="4" actId="20577"/>
          <ac:spMkLst>
            <pc:docMk/>
            <pc:sldMk cId="3359196911" sldId="258"/>
            <ac:spMk id="5" creationId="{E9E53E40-4F60-2C22-8AF4-C8F94266F31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CC5AB-50C6-49FC-8586-E47BEBD6F715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6BE83-73F3-4B5E-B97B-9EB5D2230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4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8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5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5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1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2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06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6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1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3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1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C98A-0AE4-4314-9F31-BBA9AFC7BECF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02D40-8A36-48F4-B677-58C61AC89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752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ngsberg.com/maritim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s://www.kongsberg.com/mariti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9CD5E0-BB06-AF6E-4970-E28CC88C7176}"/>
              </a:ext>
            </a:extLst>
          </p:cNvPr>
          <p:cNvSpPr/>
          <p:nvPr/>
        </p:nvSpPr>
        <p:spPr>
          <a:xfrm>
            <a:off x="0" y="9041251"/>
            <a:ext cx="6858000" cy="864749"/>
          </a:xfrm>
          <a:prstGeom prst="rect">
            <a:avLst/>
          </a:prstGeom>
          <a:solidFill>
            <a:srgbClr val="DAF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19E87D-25B3-C387-19E2-8381A82F06B9}"/>
              </a:ext>
            </a:extLst>
          </p:cNvPr>
          <p:cNvSpPr/>
          <p:nvPr/>
        </p:nvSpPr>
        <p:spPr>
          <a:xfrm>
            <a:off x="0" y="0"/>
            <a:ext cx="6858000" cy="1725998"/>
          </a:xfrm>
          <a:prstGeom prst="rect">
            <a:avLst/>
          </a:prstGeom>
          <a:solidFill>
            <a:srgbClr val="F8F2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EB6AC-1A4C-40FB-2D7B-853C3922BD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4930588" cy="1725998"/>
          </a:xfrm>
        </p:spPr>
        <p:txBody>
          <a:bodyPr anchor="ctr">
            <a:normAutofit/>
          </a:bodyPr>
          <a:lstStyle/>
          <a:p>
            <a:pPr marL="720000" algn="l">
              <a:spcBef>
                <a:spcPts val="0"/>
              </a:spcBef>
            </a:pPr>
            <a:r>
              <a:rPr lang="en-US" sz="3600" b="1" dirty="0">
                <a:latin typeface="+mn-lt"/>
              </a:rPr>
              <a:t>Product name</a:t>
            </a:r>
          </a:p>
        </p:txBody>
      </p:sp>
      <p:pic>
        <p:nvPicPr>
          <p:cNvPr id="6" name="Picture 5" descr="A red rectangular with a gold letter and a crown&#10;&#10;Description automatically generated">
            <a:extLst>
              <a:ext uri="{FF2B5EF4-FFF2-40B4-BE49-F238E27FC236}">
                <a16:creationId xmlns:a16="http://schemas.microsoft.com/office/drawing/2014/main" id="{1163F1FF-6D2F-7BAF-3745-7A3D684EC1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281" y="531883"/>
            <a:ext cx="659869" cy="6622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DBB104-0BDD-7203-EC6E-2FDCA2363666}"/>
              </a:ext>
            </a:extLst>
          </p:cNvPr>
          <p:cNvSpPr txBox="1"/>
          <p:nvPr/>
        </p:nvSpPr>
        <p:spPr>
          <a:xfrm>
            <a:off x="728328" y="2185903"/>
            <a:ext cx="314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Support headline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D4AEBC-D517-C34E-72FB-9F88A8D2EFE0}"/>
              </a:ext>
            </a:extLst>
          </p:cNvPr>
          <p:cNvSpPr txBox="1"/>
          <p:nvPr/>
        </p:nvSpPr>
        <p:spPr>
          <a:xfrm>
            <a:off x="728328" y="2490703"/>
            <a:ext cx="32647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Kongsberg [product name] News Bulletin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A5C252-5646-A3A5-2ACB-69FB2A323675}"/>
              </a:ext>
            </a:extLst>
          </p:cNvPr>
          <p:cNvSpPr txBox="1"/>
          <p:nvPr/>
        </p:nvSpPr>
        <p:spPr>
          <a:xfrm>
            <a:off x="728329" y="3752671"/>
            <a:ext cx="3264731" cy="3337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>
              <a:lnSpc>
                <a:spcPct val="150000"/>
              </a:lnSpc>
            </a:pPr>
            <a:r>
              <a:rPr lang="nb-NO" sz="1100" b="0" i="0" u="none" strike="noStrike" baseline="30000" dirty="0">
                <a:solidFill>
                  <a:srgbClr val="000000"/>
                </a:solidFill>
              </a:rPr>
              <a:t>Body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text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. Sed ut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perspiciatis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unde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omnis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iste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natus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error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sit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voluptatem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accusantium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doloremque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laudantium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totam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rem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aperiam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eaque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ipsa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quae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ab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illo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inventore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veritatis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et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quasi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architecto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beatae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vitae dicta sunt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explicabo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. Nemo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enim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ipsam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voluptatem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quia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voluptas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sit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aspernatur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odit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fugit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sed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quia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consequuntur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magni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dolores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eos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ratione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voluptatem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sequi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nesciunt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Neque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porro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quisquam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est,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dolorem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ipsum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quia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dolor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sit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amet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consectetur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adipisci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velit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sed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quia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non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numquam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eius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modi tempora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incidunt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ut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labore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et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dolore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magnam</a:t>
            </a:r>
            <a:r>
              <a:rPr lang="nb-NO" sz="1100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aliquam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quaerat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voluptatem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.</a:t>
            </a:r>
          </a:p>
          <a:p>
            <a:pPr marR="0" rtl="0">
              <a:lnSpc>
                <a:spcPct val="150000"/>
              </a:lnSpc>
            </a:pPr>
            <a:endParaRPr lang="nb-NO" sz="1100" b="0" i="0" u="none" strike="noStrike" baseline="30000" dirty="0">
              <a:solidFill>
                <a:srgbClr val="4FBFD0"/>
              </a:solidFill>
            </a:endParaRPr>
          </a:p>
          <a:p>
            <a:pPr marR="0" rtl="0">
              <a:lnSpc>
                <a:spcPct val="150000"/>
              </a:lnSpc>
            </a:pPr>
            <a:r>
              <a:rPr lang="nb-NO" sz="1400" b="1" i="0" u="none" strike="noStrike" baseline="30000" dirty="0">
                <a:solidFill>
                  <a:srgbClr val="000000"/>
                </a:solidFill>
              </a:rPr>
              <a:t>Support </a:t>
            </a:r>
            <a:r>
              <a:rPr lang="nb-NO" sz="1400" b="1" i="0" u="none" strike="noStrike" baseline="30000" dirty="0" err="1">
                <a:solidFill>
                  <a:srgbClr val="000000"/>
                </a:solidFill>
              </a:rPr>
              <a:t>information</a:t>
            </a:r>
            <a:endParaRPr lang="nb-NO" sz="1400" b="1" i="0" u="none" strike="noStrike" baseline="30000" dirty="0">
              <a:solidFill>
                <a:srgbClr val="000000"/>
              </a:solidFill>
            </a:endParaRPr>
          </a:p>
          <a:p>
            <a:pPr marR="0" rtl="0">
              <a:lnSpc>
                <a:spcPct val="150000"/>
              </a:lnSpc>
            </a:pPr>
            <a:r>
              <a:rPr lang="en-US" sz="1100" b="0" i="0" u="none" strike="noStrike" baseline="30000" dirty="0">
                <a:solidFill>
                  <a:srgbClr val="000000"/>
                </a:solidFill>
              </a:rPr>
              <a:t>Should you need support for your [insert product name] you must contact a Kongsberg Discovery office. A list of all our offices is provided on our website. You can also contact our main support office in Norway. </a:t>
            </a:r>
          </a:p>
          <a:p>
            <a:pPr marR="0" rtl="0">
              <a:lnSpc>
                <a:spcPct val="150000"/>
              </a:lnSpc>
            </a:pPr>
            <a:r>
              <a:rPr lang="en-US" sz="1100" baseline="30000" dirty="0">
                <a:solidFill>
                  <a:srgbClr val="000000"/>
                </a:solidFill>
              </a:rPr>
              <a:t>A 24-hour telephone support service may also be available depending on your Service Level Agreement. </a:t>
            </a: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Company name: Kongsberg Maritime AS</a:t>
            </a: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Address: </a:t>
            </a:r>
            <a:r>
              <a:rPr lang="en-US" sz="1100" baseline="30000" dirty="0" err="1">
                <a:solidFill>
                  <a:srgbClr val="000000"/>
                </a:solidFill>
              </a:rPr>
              <a:t>Strandpromenaden</a:t>
            </a:r>
            <a:r>
              <a:rPr lang="en-US" sz="1100" baseline="30000" dirty="0">
                <a:solidFill>
                  <a:srgbClr val="000000"/>
                </a:solidFill>
              </a:rPr>
              <a:t> 50, 3183 </a:t>
            </a:r>
            <a:r>
              <a:rPr lang="en-US" sz="1100" baseline="30000" dirty="0" err="1">
                <a:solidFill>
                  <a:srgbClr val="000000"/>
                </a:solidFill>
              </a:rPr>
              <a:t>Horten</a:t>
            </a:r>
            <a:r>
              <a:rPr lang="en-US" sz="1100" baseline="30000" dirty="0">
                <a:solidFill>
                  <a:srgbClr val="000000"/>
                </a:solidFill>
              </a:rPr>
              <a:t>, Norway</a:t>
            </a: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Website: </a:t>
            </a:r>
            <a:r>
              <a:rPr lang="en-US" sz="1100" baseline="30000" dirty="0">
                <a:solidFill>
                  <a:srgbClr val="000000"/>
                </a:solidFill>
                <a:hlinkClick r:id="rId3"/>
              </a:rPr>
              <a:t>https://www.Kongsberg.com/maritime</a:t>
            </a:r>
            <a:endParaRPr lang="en-US" sz="1100" baseline="30000" dirty="0">
              <a:solidFill>
                <a:srgbClr val="000000"/>
              </a:solidFill>
            </a:endParaRP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E-mail address: km.hydrographic.support@km.kongsberg.com</a:t>
            </a:r>
          </a:p>
        </p:txBody>
      </p:sp>
      <p:sp>
        <p:nvSpPr>
          <p:cNvPr id="23" name="Footer Placeholder 20">
            <a:extLst>
              <a:ext uri="{FF2B5EF4-FFF2-40B4-BE49-F238E27FC236}">
                <a16:creationId xmlns:a16="http://schemas.microsoft.com/office/drawing/2014/main" id="{9055C526-CEAB-DDAE-9B8B-82CE073752A1}"/>
              </a:ext>
            </a:extLst>
          </p:cNvPr>
          <p:cNvSpPr txBox="1">
            <a:spLocks/>
          </p:cNvSpPr>
          <p:nvPr/>
        </p:nvSpPr>
        <p:spPr>
          <a:xfrm>
            <a:off x="5313259" y="9181396"/>
            <a:ext cx="1263387" cy="5274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00" dirty="0"/>
              <a:t>Document no. - Date</a:t>
            </a:r>
          </a:p>
        </p:txBody>
      </p:sp>
      <p:sp>
        <p:nvSpPr>
          <p:cNvPr id="3" name="Footer Placeholder 20">
            <a:extLst>
              <a:ext uri="{FF2B5EF4-FFF2-40B4-BE49-F238E27FC236}">
                <a16:creationId xmlns:a16="http://schemas.microsoft.com/office/drawing/2014/main" id="{E0606614-0E3F-5154-F784-62961477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43" y="9181397"/>
            <a:ext cx="1623195" cy="527403"/>
          </a:xfrm>
        </p:spPr>
        <p:txBody>
          <a:bodyPr anchor="b"/>
          <a:lstStyle/>
          <a:p>
            <a:pPr algn="l"/>
            <a:r>
              <a:rPr lang="en-US" sz="700" dirty="0"/>
              <a:t>Kongsberg Discovery AS</a:t>
            </a:r>
          </a:p>
          <a:p>
            <a:pPr algn="l"/>
            <a:r>
              <a:rPr lang="en-US" sz="700" dirty="0"/>
              <a:t>P.O. Box 111</a:t>
            </a:r>
          </a:p>
          <a:p>
            <a:pPr algn="l"/>
            <a:r>
              <a:rPr lang="en-US" sz="700" dirty="0"/>
              <a:t>3191 </a:t>
            </a:r>
            <a:r>
              <a:rPr lang="en-US" sz="700" dirty="0" err="1"/>
              <a:t>Horten</a:t>
            </a:r>
            <a:r>
              <a:rPr lang="en-US" sz="700" dirty="0"/>
              <a:t>, Norway</a:t>
            </a:r>
          </a:p>
        </p:txBody>
      </p:sp>
      <p:sp>
        <p:nvSpPr>
          <p:cNvPr id="5" name="Footer Placeholder 20">
            <a:extLst>
              <a:ext uri="{FF2B5EF4-FFF2-40B4-BE49-F238E27FC236}">
                <a16:creationId xmlns:a16="http://schemas.microsoft.com/office/drawing/2014/main" id="{E9E53E40-4F60-2C22-8AF4-C8F94266F31A}"/>
              </a:ext>
            </a:extLst>
          </p:cNvPr>
          <p:cNvSpPr txBox="1">
            <a:spLocks/>
          </p:cNvSpPr>
          <p:nvPr/>
        </p:nvSpPr>
        <p:spPr>
          <a:xfrm>
            <a:off x="1845032" y="9181395"/>
            <a:ext cx="1623195" cy="5274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700" dirty="0"/>
              <a:t>Switchboard: +47 33 03 41 00</a:t>
            </a:r>
          </a:p>
          <a:p>
            <a:pPr algn="l"/>
            <a:r>
              <a:rPr lang="en-US" sz="700" dirty="0"/>
              <a:t>Global support: +47 33 03 40 00</a:t>
            </a:r>
          </a:p>
        </p:txBody>
      </p:sp>
    </p:spTree>
    <p:extLst>
      <p:ext uri="{BB962C8B-B14F-4D97-AF65-F5344CB8AC3E}">
        <p14:creationId xmlns:p14="http://schemas.microsoft.com/office/powerpoint/2010/main" val="249219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9CD5E0-BB06-AF6E-4970-E28CC88C7176}"/>
              </a:ext>
            </a:extLst>
          </p:cNvPr>
          <p:cNvSpPr/>
          <p:nvPr/>
        </p:nvSpPr>
        <p:spPr>
          <a:xfrm>
            <a:off x="0" y="9041251"/>
            <a:ext cx="6858000" cy="864749"/>
          </a:xfrm>
          <a:prstGeom prst="rect">
            <a:avLst/>
          </a:prstGeom>
          <a:solidFill>
            <a:srgbClr val="DAF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19E87D-25B3-C387-19E2-8381A82F06B9}"/>
              </a:ext>
            </a:extLst>
          </p:cNvPr>
          <p:cNvSpPr/>
          <p:nvPr/>
        </p:nvSpPr>
        <p:spPr>
          <a:xfrm>
            <a:off x="0" y="0"/>
            <a:ext cx="6858000" cy="1725998"/>
          </a:xfrm>
          <a:prstGeom prst="rect">
            <a:avLst/>
          </a:prstGeom>
          <a:solidFill>
            <a:srgbClr val="F8F2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EB6AC-1A4C-40FB-2D7B-853C3922BD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3468227" cy="1725998"/>
          </a:xfrm>
        </p:spPr>
        <p:txBody>
          <a:bodyPr anchor="ctr">
            <a:normAutofit/>
          </a:bodyPr>
          <a:lstStyle/>
          <a:p>
            <a:pPr marL="720000" algn="l">
              <a:spcBef>
                <a:spcPts val="0"/>
              </a:spcBef>
            </a:pPr>
            <a:r>
              <a:rPr lang="en-US" sz="3600" b="1" dirty="0">
                <a:latin typeface="+mn-lt"/>
              </a:rPr>
              <a:t>EM 3002</a:t>
            </a:r>
          </a:p>
        </p:txBody>
      </p:sp>
      <p:pic>
        <p:nvPicPr>
          <p:cNvPr id="6" name="Picture 5" descr="A red rectangular with a gold letter and a crown&#10;&#10;Description automatically generated">
            <a:extLst>
              <a:ext uri="{FF2B5EF4-FFF2-40B4-BE49-F238E27FC236}">
                <a16:creationId xmlns:a16="http://schemas.microsoft.com/office/drawing/2014/main" id="{1163F1FF-6D2F-7BAF-3745-7A3D684EC1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281" y="531883"/>
            <a:ext cx="659869" cy="6622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DB13DCC-7579-F68E-5394-7A0FA7769D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083" t="-30642" r="-20607" b="-29108"/>
          <a:stretch/>
        </p:blipFill>
        <p:spPr>
          <a:xfrm>
            <a:off x="4561179" y="2185903"/>
            <a:ext cx="1801971" cy="231305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DBB104-0BDD-7203-EC6E-2FDCA2363666}"/>
              </a:ext>
            </a:extLst>
          </p:cNvPr>
          <p:cNvSpPr txBox="1"/>
          <p:nvPr/>
        </p:nvSpPr>
        <p:spPr>
          <a:xfrm>
            <a:off x="728328" y="2185903"/>
            <a:ext cx="314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EM 3002 has reached End-of-Life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D4AEBC-D517-C34E-72FB-9F88A8D2EFE0}"/>
              </a:ext>
            </a:extLst>
          </p:cNvPr>
          <p:cNvSpPr txBox="1"/>
          <p:nvPr/>
        </p:nvSpPr>
        <p:spPr>
          <a:xfrm>
            <a:off x="728328" y="2490703"/>
            <a:ext cx="32647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Kongsberg EM® 3002</a:t>
            </a:r>
          </a:p>
          <a:p>
            <a:r>
              <a:rPr lang="en-US" sz="2400" b="1" dirty="0"/>
              <a:t>News Bulletin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A5C252-5646-A3A5-2ACB-69FB2A323675}"/>
              </a:ext>
            </a:extLst>
          </p:cNvPr>
          <p:cNvSpPr txBox="1"/>
          <p:nvPr/>
        </p:nvSpPr>
        <p:spPr>
          <a:xfrm>
            <a:off x="728329" y="3752671"/>
            <a:ext cx="3264731" cy="2829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>
              <a:lnSpc>
                <a:spcPct val="150000"/>
              </a:lnSpc>
            </a:pPr>
            <a:r>
              <a:rPr lang="nb-NO" sz="1100" b="0" i="0" u="none" strike="noStrike" baseline="30000" dirty="0">
                <a:solidFill>
                  <a:srgbClr val="000000"/>
                </a:solidFill>
              </a:rPr>
              <a:t>The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production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stopped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in 2013. EM 3002 as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product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is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replaced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by EM 2040 and EM 2040C.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Obsolescence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in materials and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components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result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in stop in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repair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at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factory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. A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limited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number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of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spare units and spare parts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are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available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contact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customer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support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if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nb-NO" sz="1100" b="0" i="0" u="none" strike="noStrike" baseline="30000" dirty="0" err="1">
                <a:solidFill>
                  <a:srgbClr val="000000"/>
                </a:solidFill>
              </a:rPr>
              <a:t>interested</a:t>
            </a:r>
            <a:r>
              <a:rPr lang="nb-NO" sz="1100" b="0" i="0" u="none" strike="noStrike" baseline="30000" dirty="0">
                <a:solidFill>
                  <a:srgbClr val="000000"/>
                </a:solidFill>
              </a:rPr>
              <a:t>.</a:t>
            </a:r>
          </a:p>
          <a:p>
            <a:pPr marR="0" rtl="0">
              <a:lnSpc>
                <a:spcPct val="150000"/>
              </a:lnSpc>
            </a:pPr>
            <a:endParaRPr lang="nb-NO" sz="1100" b="0" i="0" u="none" strike="noStrike" baseline="30000" dirty="0">
              <a:solidFill>
                <a:srgbClr val="000000"/>
              </a:solidFill>
            </a:endParaRPr>
          </a:p>
          <a:p>
            <a:pPr marR="0" rtl="0">
              <a:lnSpc>
                <a:spcPct val="150000"/>
              </a:lnSpc>
            </a:pPr>
            <a:endParaRPr lang="nb-NO" sz="1100" b="0" i="0" u="none" strike="noStrike" baseline="30000" dirty="0">
              <a:solidFill>
                <a:srgbClr val="4FBFD0"/>
              </a:solidFill>
            </a:endParaRPr>
          </a:p>
          <a:p>
            <a:pPr marR="0" rtl="0">
              <a:lnSpc>
                <a:spcPct val="150000"/>
              </a:lnSpc>
            </a:pPr>
            <a:r>
              <a:rPr lang="nb-NO" sz="1400" b="1" i="0" u="none" strike="noStrike" baseline="30000" dirty="0">
                <a:solidFill>
                  <a:srgbClr val="000000"/>
                </a:solidFill>
              </a:rPr>
              <a:t>Support </a:t>
            </a:r>
            <a:r>
              <a:rPr lang="nb-NO" sz="1400" b="1" i="0" u="none" strike="noStrike" baseline="30000" dirty="0" err="1">
                <a:solidFill>
                  <a:srgbClr val="000000"/>
                </a:solidFill>
              </a:rPr>
              <a:t>information</a:t>
            </a:r>
            <a:endParaRPr lang="nb-NO" sz="1400" b="1" i="0" u="none" strike="noStrike" baseline="30000" dirty="0">
              <a:solidFill>
                <a:srgbClr val="000000"/>
              </a:solidFill>
            </a:endParaRPr>
          </a:p>
          <a:p>
            <a:pPr marR="0" rtl="0">
              <a:lnSpc>
                <a:spcPct val="150000"/>
              </a:lnSpc>
            </a:pPr>
            <a:r>
              <a:rPr lang="en-US" sz="1100" b="0" i="0" u="none" strike="noStrike" baseline="30000" dirty="0">
                <a:solidFill>
                  <a:srgbClr val="000000"/>
                </a:solidFill>
              </a:rPr>
              <a:t>Should you need support for your EM 3002 you must contact a Kongsberg Maritime office. A list of all our offices is provided on our website. You can also contact our main support office in Norway. </a:t>
            </a:r>
          </a:p>
          <a:p>
            <a:pPr marR="0" rtl="0">
              <a:lnSpc>
                <a:spcPct val="150000"/>
              </a:lnSpc>
            </a:pPr>
            <a:r>
              <a:rPr lang="en-US" sz="1100" baseline="30000" dirty="0">
                <a:solidFill>
                  <a:srgbClr val="000000"/>
                </a:solidFill>
              </a:rPr>
              <a:t>A 24-hour telephone support service may also be available depending on your Service Level Agreement. </a:t>
            </a: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Company name: Kongsberg Maritime AS</a:t>
            </a: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Address: </a:t>
            </a:r>
            <a:r>
              <a:rPr lang="en-US" sz="1100" baseline="30000" dirty="0" err="1">
                <a:solidFill>
                  <a:srgbClr val="000000"/>
                </a:solidFill>
              </a:rPr>
              <a:t>Strandpromenaden</a:t>
            </a:r>
            <a:r>
              <a:rPr lang="en-US" sz="1100" baseline="30000" dirty="0">
                <a:solidFill>
                  <a:srgbClr val="000000"/>
                </a:solidFill>
              </a:rPr>
              <a:t> 50, 3183 </a:t>
            </a:r>
            <a:r>
              <a:rPr lang="en-US" sz="1100" baseline="30000" dirty="0" err="1">
                <a:solidFill>
                  <a:srgbClr val="000000"/>
                </a:solidFill>
              </a:rPr>
              <a:t>Horten</a:t>
            </a:r>
            <a:r>
              <a:rPr lang="en-US" sz="1100" baseline="30000" dirty="0">
                <a:solidFill>
                  <a:srgbClr val="000000"/>
                </a:solidFill>
              </a:rPr>
              <a:t>, Norway</a:t>
            </a: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Website: </a:t>
            </a:r>
            <a:r>
              <a:rPr lang="en-US" sz="1100" baseline="30000" dirty="0">
                <a:solidFill>
                  <a:srgbClr val="000000"/>
                </a:solidFill>
                <a:hlinkClick r:id="rId4"/>
              </a:rPr>
              <a:t>https://www.Kongsberg.com/maritime</a:t>
            </a:r>
            <a:endParaRPr lang="en-US" sz="1100" baseline="30000" dirty="0">
              <a:solidFill>
                <a:srgbClr val="000000"/>
              </a:solidFill>
            </a:endParaRPr>
          </a:p>
          <a:p>
            <a:pPr marL="171450" marR="0" indent="-171450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baseline="30000" dirty="0">
                <a:solidFill>
                  <a:srgbClr val="000000"/>
                </a:solidFill>
              </a:rPr>
              <a:t>E-mail address: km.hydrographic.support@km.kongsberg.com</a:t>
            </a:r>
          </a:p>
        </p:txBody>
      </p:sp>
      <p:sp>
        <p:nvSpPr>
          <p:cNvPr id="23" name="Footer Placeholder 20">
            <a:extLst>
              <a:ext uri="{FF2B5EF4-FFF2-40B4-BE49-F238E27FC236}">
                <a16:creationId xmlns:a16="http://schemas.microsoft.com/office/drawing/2014/main" id="{9055C526-CEAB-DDAE-9B8B-82CE073752A1}"/>
              </a:ext>
            </a:extLst>
          </p:cNvPr>
          <p:cNvSpPr txBox="1">
            <a:spLocks/>
          </p:cNvSpPr>
          <p:nvPr/>
        </p:nvSpPr>
        <p:spPr>
          <a:xfrm>
            <a:off x="5037317" y="9181396"/>
            <a:ext cx="1539330" cy="5274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00" dirty="0"/>
              <a:t>110-0054834/A – 071123</a:t>
            </a:r>
          </a:p>
        </p:txBody>
      </p:sp>
      <p:sp>
        <p:nvSpPr>
          <p:cNvPr id="3" name="Footer Placeholder 20">
            <a:extLst>
              <a:ext uri="{FF2B5EF4-FFF2-40B4-BE49-F238E27FC236}">
                <a16:creationId xmlns:a16="http://schemas.microsoft.com/office/drawing/2014/main" id="{E0606614-0E3F-5154-F784-62961477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43" y="9181397"/>
            <a:ext cx="1623195" cy="527403"/>
          </a:xfrm>
        </p:spPr>
        <p:txBody>
          <a:bodyPr anchor="b"/>
          <a:lstStyle/>
          <a:p>
            <a:pPr algn="l"/>
            <a:r>
              <a:rPr lang="en-US" sz="700" dirty="0"/>
              <a:t>Kongsberg Discovery AS</a:t>
            </a:r>
          </a:p>
          <a:p>
            <a:pPr algn="l"/>
            <a:r>
              <a:rPr lang="en-US" sz="700" dirty="0"/>
              <a:t>P.O. Box 111</a:t>
            </a:r>
          </a:p>
          <a:p>
            <a:pPr algn="l"/>
            <a:r>
              <a:rPr lang="en-US" sz="700" dirty="0"/>
              <a:t>3191 </a:t>
            </a:r>
            <a:r>
              <a:rPr lang="en-US" sz="700" dirty="0" err="1"/>
              <a:t>Horten</a:t>
            </a:r>
            <a:r>
              <a:rPr lang="en-US" sz="700" dirty="0"/>
              <a:t>, Norway</a:t>
            </a:r>
          </a:p>
        </p:txBody>
      </p:sp>
      <p:pic>
        <p:nvPicPr>
          <p:cNvPr id="7" name="Picture 6" descr="A black rectangular object with white text&#10;&#10;Description automatically generated">
            <a:extLst>
              <a:ext uri="{FF2B5EF4-FFF2-40B4-BE49-F238E27FC236}">
                <a16:creationId xmlns:a16="http://schemas.microsoft.com/office/drawing/2014/main" id="{689C9880-1017-9E9D-55C1-5F6153BB9A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477" y="4953000"/>
            <a:ext cx="1554673" cy="741872"/>
          </a:xfrm>
          <a:prstGeom prst="rect">
            <a:avLst/>
          </a:prstGeom>
        </p:spPr>
      </p:pic>
      <p:sp>
        <p:nvSpPr>
          <p:cNvPr id="5" name="Footer Placeholder 20">
            <a:extLst>
              <a:ext uri="{FF2B5EF4-FFF2-40B4-BE49-F238E27FC236}">
                <a16:creationId xmlns:a16="http://schemas.microsoft.com/office/drawing/2014/main" id="{E9E53E40-4F60-2C22-8AF4-C8F94266F31A}"/>
              </a:ext>
            </a:extLst>
          </p:cNvPr>
          <p:cNvSpPr txBox="1">
            <a:spLocks/>
          </p:cNvSpPr>
          <p:nvPr/>
        </p:nvSpPr>
        <p:spPr>
          <a:xfrm>
            <a:off x="1845032" y="9181395"/>
            <a:ext cx="1623195" cy="5274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700" dirty="0"/>
              <a:t>Switchboard: +47 33 03 41 00</a:t>
            </a:r>
          </a:p>
          <a:p>
            <a:pPr algn="l"/>
            <a:r>
              <a:rPr lang="en-US" sz="700" dirty="0"/>
              <a:t>Global support: +47 33 03 40 00</a:t>
            </a:r>
          </a:p>
        </p:txBody>
      </p:sp>
    </p:spTree>
    <p:extLst>
      <p:ext uri="{BB962C8B-B14F-4D97-AF65-F5344CB8AC3E}">
        <p14:creationId xmlns:p14="http://schemas.microsoft.com/office/powerpoint/2010/main" val="3359196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438</Words>
  <Application>Microsoft Office PowerPoint</Application>
  <PresentationFormat>A4 Paper (210x297 mm)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Product name</vt:lpstr>
      <vt:lpstr>EM 3002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 example</dc:title>
  <dc:creator>Hanne Krumsvik</dc:creator>
  <cp:lastModifiedBy>Hanne Krumsvik</cp:lastModifiedBy>
  <cp:revision>3</cp:revision>
  <dcterms:created xsi:type="dcterms:W3CDTF">2023-09-12T09:56:13Z</dcterms:created>
  <dcterms:modified xsi:type="dcterms:W3CDTF">2026-04-28T06:16:49Z</dcterms:modified>
</cp:coreProperties>
</file>